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527" r:id="rId4"/>
    <p:sldId id="515" r:id="rId5"/>
    <p:sldId id="528" r:id="rId6"/>
    <p:sldId id="532" r:id="rId7"/>
    <p:sldId id="517" r:id="rId8"/>
    <p:sldId id="533" r:id="rId9"/>
    <p:sldId id="518" r:id="rId10"/>
    <p:sldId id="534" r:id="rId11"/>
    <p:sldId id="535" r:id="rId12"/>
    <p:sldId id="519" r:id="rId13"/>
    <p:sldId id="539" r:id="rId14"/>
    <p:sldId id="530" r:id="rId15"/>
    <p:sldId id="521" r:id="rId16"/>
    <p:sldId id="536" r:id="rId17"/>
    <p:sldId id="537" r:id="rId18"/>
    <p:sldId id="522" r:id="rId19"/>
    <p:sldId id="538" r:id="rId20"/>
    <p:sldId id="523" r:id="rId21"/>
    <p:sldId id="540" r:id="rId22"/>
    <p:sldId id="542" r:id="rId23"/>
    <p:sldId id="543" r:id="rId24"/>
    <p:sldId id="531" r:id="rId25"/>
    <p:sldId id="524" r:id="rId26"/>
    <p:sldId id="541" r:id="rId27"/>
    <p:sldId id="525" r:id="rId28"/>
    <p:sldId id="261" r:id="rId29"/>
    <p:sldId id="51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763"/>
    <a:srgbClr val="0096FF"/>
    <a:srgbClr val="850317"/>
    <a:srgbClr val="330317"/>
    <a:srgbClr val="ABCB2A"/>
    <a:srgbClr val="BED62F"/>
    <a:srgbClr val="2DBC00"/>
    <a:srgbClr val="33CC33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13"/>
  </p:normalViewPr>
  <p:slideViewPr>
    <p:cSldViewPr>
      <p:cViewPr varScale="1">
        <p:scale>
          <a:sx n="101" d="100"/>
          <a:sy n="101" d="100"/>
        </p:scale>
        <p:origin x="820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3434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11" descr="DRBF_logo_whi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3113" y="4724400"/>
            <a:ext cx="25177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06375"/>
            <a:ext cx="86868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8686800" cy="1295400"/>
          </a:xfrm>
        </p:spPr>
        <p:txBody>
          <a:bodyPr/>
          <a:lstStyle>
            <a:lvl1pPr marL="0" indent="0" algn="ctr">
              <a:buNone/>
              <a:defRPr>
                <a:solidFill>
                  <a:srgbClr val="800000"/>
                </a:solidFill>
                <a:latin typeface="Adobe Caslon Pro"/>
                <a:cs typeface="Adobe Caslon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6459538"/>
            <a:ext cx="914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© Dispute Resolution Board Foundation 2021</a:t>
            </a:r>
            <a:endParaRPr lang="en-US" sz="1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3931463"/>
            <a:ext cx="9144000" cy="54864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+mj-lt"/>
              </a:rPr>
              <a:t>  Dispute Resolution Board</a:t>
            </a:r>
            <a:r>
              <a:rPr lang="en-US" sz="2200" baseline="0" dirty="0">
                <a:solidFill>
                  <a:schemeClr val="bg1"/>
                </a:solidFill>
                <a:latin typeface="+mj-lt"/>
              </a:rPr>
              <a:t> Foundation. </a:t>
            </a:r>
            <a:r>
              <a:rPr lang="en-US" sz="2200" b="1" i="1" baseline="0" dirty="0">
                <a:solidFill>
                  <a:schemeClr val="bg1"/>
                </a:solidFill>
                <a:latin typeface="+mj-lt"/>
              </a:rPr>
              <a:t>Moving projects forward </a:t>
            </a:r>
            <a:r>
              <a:rPr lang="en-US" sz="2200" baseline="0" dirty="0">
                <a:solidFill>
                  <a:schemeClr val="bg1"/>
                </a:solidFill>
                <a:latin typeface="+mj-lt"/>
              </a:rPr>
              <a:t>since 1996.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0" y="1219200"/>
            <a:ext cx="5111750" cy="5137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1143000"/>
            <a:ext cx="3505200" cy="5213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39849"/>
            <a:ext cx="3008313" cy="1162050"/>
          </a:xfrm>
        </p:spPr>
        <p:txBody>
          <a:bodyPr anchor="b"/>
          <a:lstStyle>
            <a:lvl1pPr algn="l">
              <a:defRPr sz="2000" b="1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501899"/>
            <a:ext cx="3008313" cy="3975101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0" y="567709"/>
            <a:ext cx="7010400" cy="0"/>
          </a:xfrm>
          <a:prstGeom prst="line">
            <a:avLst/>
          </a:prstGeom>
          <a:ln w="298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8763000" y="572827"/>
            <a:ext cx="381000" cy="0"/>
          </a:xfrm>
          <a:prstGeom prst="line">
            <a:avLst/>
          </a:prstGeom>
          <a:ln w="298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101" y="68618"/>
            <a:ext cx="1558699" cy="9981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535737"/>
            <a:ext cx="9144000" cy="246221"/>
          </a:xfrm>
          <a:prstGeom prst="rect">
            <a:avLst/>
          </a:prstGeom>
          <a:solidFill>
            <a:schemeClr val="tx2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© Dispute Resolution Board Foundation 2021</a:t>
            </a:r>
            <a:endParaRPr lang="en-US" sz="1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52400"/>
            <a:ext cx="9144000" cy="0"/>
          </a:xfrm>
          <a:prstGeom prst="line">
            <a:avLst/>
          </a:prstGeom>
          <a:ln w="298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11" descr="DRBF_logo_whi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688575"/>
            <a:ext cx="1600200" cy="101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16425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83163"/>
            <a:ext cx="5486400" cy="579437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35738"/>
            <a:ext cx="914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© Dispute Resolution Board Foundation 2021</a:t>
            </a:r>
            <a:endParaRPr lang="en-US" sz="1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492239"/>
            <a:ext cx="9144000" cy="246221"/>
          </a:xfrm>
          <a:prstGeom prst="rect">
            <a:avLst/>
          </a:prstGeom>
          <a:solidFill>
            <a:schemeClr val="tx2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© Dispute Resolution Board Foundation</a:t>
            </a:r>
            <a:r>
              <a:rPr lang="en-US" sz="1000" baseline="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 2021</a:t>
            </a:r>
            <a:endParaRPr lang="en-US" sz="1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0" y="567709"/>
            <a:ext cx="7010400" cy="0"/>
          </a:xfrm>
          <a:prstGeom prst="line">
            <a:avLst/>
          </a:prstGeom>
          <a:ln w="298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763000" y="572827"/>
            <a:ext cx="381000" cy="0"/>
          </a:xfrm>
          <a:prstGeom prst="line">
            <a:avLst/>
          </a:prstGeom>
          <a:ln w="298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101" y="68618"/>
            <a:ext cx="1558699" cy="9981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95400"/>
            <a:ext cx="9144000" cy="33527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7696200" cy="1438275"/>
          </a:xfrm>
        </p:spPr>
        <p:txBody>
          <a:bodyPr anchor="t"/>
          <a:lstStyle>
            <a:lvl1pPr algn="l">
              <a:defRPr sz="4000" b="0" cap="all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743201"/>
            <a:ext cx="7696200" cy="4572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  <a:latin typeface="Adobe Caslon Pro"/>
                <a:cs typeface="Adobe Caslon Pro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4495800"/>
            <a:ext cx="9144000" cy="0"/>
          </a:xfrm>
          <a:prstGeom prst="line">
            <a:avLst/>
          </a:prstGeom>
          <a:ln w="295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492239"/>
            <a:ext cx="9144000" cy="246221"/>
          </a:xfrm>
          <a:prstGeom prst="rect">
            <a:avLst/>
          </a:prstGeom>
          <a:solidFill>
            <a:schemeClr val="tx2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© Dispute Resolution Board Foundation 2021</a:t>
            </a:r>
            <a:endParaRPr lang="en-US" sz="1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52400"/>
            <a:ext cx="9144000" cy="0"/>
          </a:xfrm>
          <a:prstGeom prst="line">
            <a:avLst/>
          </a:prstGeom>
          <a:ln w="295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800000"/>
                </a:solidFill>
                <a:latin typeface="Adobe Caslon Pro"/>
                <a:cs typeface="Adobe Caslon Pro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800000"/>
                </a:solidFill>
                <a:latin typeface="Adobe Caslon Pro"/>
                <a:cs typeface="Adobe Caslon Pro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291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2133600"/>
            <a:ext cx="4041775" cy="3291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-1137" y="6248400"/>
            <a:ext cx="7010400" cy="0"/>
          </a:xfrm>
          <a:prstGeom prst="line">
            <a:avLst/>
          </a:prstGeom>
          <a:ln w="298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8761863" y="6253518"/>
            <a:ext cx="381000" cy="0"/>
          </a:xfrm>
          <a:prstGeom prst="line">
            <a:avLst/>
          </a:prstGeom>
          <a:ln w="298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64" y="5749309"/>
            <a:ext cx="1558699" cy="998182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0" y="152400"/>
            <a:ext cx="9144000" cy="0"/>
          </a:xfrm>
          <a:prstGeom prst="line">
            <a:avLst/>
          </a:prstGeom>
          <a:ln w="298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3434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11" descr="DRBF_logo_whi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3113" y="4800600"/>
            <a:ext cx="25177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0" y="6535738"/>
            <a:ext cx="914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© Dispute Resolution Board Foundation 2021</a:t>
            </a:r>
            <a:endParaRPr lang="en-US" sz="1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3931463"/>
            <a:ext cx="9144000" cy="54864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+mj-lt"/>
              </a:rPr>
              <a:t>  Dispute Resolution Board</a:t>
            </a:r>
            <a:r>
              <a:rPr lang="en-US" sz="2200" baseline="0" dirty="0">
                <a:solidFill>
                  <a:schemeClr val="bg1"/>
                </a:solidFill>
                <a:latin typeface="+mj-lt"/>
              </a:rPr>
              <a:t> Foundation. </a:t>
            </a:r>
            <a:r>
              <a:rPr lang="en-US" sz="2200" b="1" i="1" baseline="0" dirty="0">
                <a:solidFill>
                  <a:schemeClr val="bg1"/>
                </a:solidFill>
                <a:latin typeface="+mj-lt"/>
              </a:rPr>
              <a:t>Moving projects forward </a:t>
            </a:r>
            <a:r>
              <a:rPr lang="en-US" sz="2200" baseline="0" dirty="0">
                <a:solidFill>
                  <a:schemeClr val="bg1"/>
                </a:solidFill>
                <a:latin typeface="+mj-lt"/>
              </a:rPr>
              <a:t>since 1996.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6535737"/>
            <a:ext cx="9144000" cy="246221"/>
          </a:xfrm>
          <a:prstGeom prst="rect">
            <a:avLst/>
          </a:prstGeom>
          <a:solidFill>
            <a:schemeClr val="tx2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© Dispute Resolution Board Foundation 2021</a:t>
            </a:r>
            <a:endParaRPr lang="en-US" sz="1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152400"/>
            <a:ext cx="9144000" cy="0"/>
          </a:xfrm>
          <a:prstGeom prst="line">
            <a:avLst/>
          </a:prstGeom>
          <a:ln w="298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" name="Picture 11" descr="DRBF_logo_whi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688575"/>
            <a:ext cx="1600200" cy="101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0" y="6535738"/>
            <a:ext cx="914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© Dispute Resolution Board Foundation 2021</a:t>
            </a:r>
            <a:endParaRPr lang="en-US" sz="1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Gill Sans MT"/>
                <a:cs typeface="Gill Sans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213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051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-1137" y="6248400"/>
            <a:ext cx="7010400" cy="0"/>
          </a:xfrm>
          <a:prstGeom prst="line">
            <a:avLst/>
          </a:prstGeom>
          <a:ln w="298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8761863" y="6253518"/>
            <a:ext cx="381000" cy="0"/>
          </a:xfrm>
          <a:prstGeom prst="line">
            <a:avLst/>
          </a:prstGeom>
          <a:ln w="298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64" y="5749309"/>
            <a:ext cx="1558699" cy="998182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152400"/>
            <a:ext cx="9144000" cy="0"/>
          </a:xfrm>
          <a:prstGeom prst="line">
            <a:avLst/>
          </a:prstGeom>
          <a:ln w="298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33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535738"/>
            <a:ext cx="914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Gill Sans MT"/>
                <a:ea typeface="Arial" charset="0"/>
                <a:cs typeface="Gill Sans MT"/>
              </a:rPr>
              <a:t>© Dispute Resolution Board Foundation 2021</a:t>
            </a:r>
            <a:endParaRPr lang="en-US" sz="1000" dirty="0">
              <a:solidFill>
                <a:schemeClr val="tx1"/>
              </a:solidFill>
              <a:latin typeface="Gill Sans MT"/>
              <a:cs typeface="Gill Sans M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62" r:id="rId10"/>
    <p:sldLayoutId id="2147483657" r:id="rId11"/>
    <p:sldLayoutId id="214748366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ill Sans MT"/>
          <a:ea typeface="ＭＳ Ｐゴシック" charset="-128"/>
          <a:cs typeface="Gill Sans MT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4"/>
        </a:buBlip>
        <a:defRPr sz="3200" kern="1200">
          <a:solidFill>
            <a:schemeClr val="tx1"/>
          </a:solidFill>
          <a:latin typeface="Gill Sans MT"/>
          <a:ea typeface="ＭＳ Ｐゴシック" charset="-128"/>
          <a:cs typeface="Gill Sans MT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5"/>
        </a:buBlip>
        <a:defRPr sz="2800" kern="1200">
          <a:solidFill>
            <a:schemeClr val="tx1"/>
          </a:solidFill>
          <a:latin typeface="Gill Sans MT"/>
          <a:ea typeface="ＭＳ Ｐゴシック" charset="-128"/>
          <a:cs typeface="Gill Sans M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D2763"/>
        </a:buClr>
        <a:buFont typeface="Lucida Grande"/>
        <a:buChar char="»"/>
        <a:defRPr sz="2400" kern="1200">
          <a:solidFill>
            <a:schemeClr val="tx1"/>
          </a:solidFill>
          <a:latin typeface="Gill Sans MT"/>
          <a:ea typeface="ＭＳ Ｐゴシック" charset="-128"/>
          <a:cs typeface="Gill Sans M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BCB2A"/>
        </a:buClr>
        <a:buSzPct val="95000"/>
        <a:buFont typeface="Wingdings" charset="2"/>
        <a:buChar char="Ø"/>
        <a:defRPr sz="2000" kern="1200">
          <a:solidFill>
            <a:schemeClr val="tx1"/>
          </a:solidFill>
          <a:latin typeface="Gill Sans MT"/>
          <a:ea typeface="ＭＳ Ｐゴシック" charset="-128"/>
          <a:cs typeface="Gill Sans M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BCB2A"/>
        </a:buClr>
        <a:buFont typeface="Lucida Grande"/>
        <a:buChar char="»"/>
        <a:defRPr sz="2000" kern="1200">
          <a:solidFill>
            <a:schemeClr val="tx1"/>
          </a:solidFill>
          <a:latin typeface="Gill Sans MT"/>
          <a:ea typeface="ＭＳ Ｐゴシック" charset="-128"/>
          <a:cs typeface="Gill Sans MT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drb.org" TargetMode="External"/><Relationship Id="rId2" Type="http://schemas.openxmlformats.org/officeDocument/2006/relationships/hyperlink" Target="http://www.drb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dmin@drbf.org.au" TargetMode="External"/><Relationship Id="rId4" Type="http://schemas.openxmlformats.org/officeDocument/2006/relationships/hyperlink" Target="http://www.drbf.org.a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DRBF R3 Breakfast Briefings</a:t>
            </a:r>
            <a:b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December 2021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0891" y="1371600"/>
            <a:ext cx="8686800" cy="1295400"/>
          </a:xfrm>
        </p:spPr>
        <p:txBody>
          <a:bodyPr/>
          <a:lstStyle/>
          <a:p>
            <a:br>
              <a:rPr lang="en-US" b="1" dirty="0">
                <a:latin typeface="+mn-lt"/>
              </a:rPr>
            </a:br>
            <a:r>
              <a:rPr lang="en-US" sz="3600" b="1" i="1" dirty="0">
                <a:solidFill>
                  <a:srgbClr val="1D2763"/>
                </a:solidFill>
                <a:latin typeface="+mn-lt"/>
              </a:rPr>
              <a:t>DRBFR3:  2021:  Year in Review</a:t>
            </a:r>
          </a:p>
          <a:p>
            <a:r>
              <a:rPr lang="en-US" dirty="0">
                <a:solidFill>
                  <a:srgbClr val="1D2763"/>
                </a:solidFill>
                <a:latin typeface="+mn-lt"/>
              </a:rPr>
              <a:t>Presenter: Ron Finlay, Secretary, DRBFR3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38727" y="609600"/>
            <a:ext cx="8229600" cy="1143000"/>
          </a:xfrm>
        </p:spPr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Developments in Victoria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(cont’d)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8727" y="1676400"/>
            <a:ext cx="8229600" cy="4114800"/>
          </a:xfrm>
        </p:spPr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Recommendation included:</a:t>
            </a:r>
            <a:endParaRPr lang="en-A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 of DBs in Australia is positive and should be trialed in Victoria </a:t>
            </a:r>
            <a:endParaRPr lang="en-A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 stages of decision making for evaluation of the use of Dispute Boards</a:t>
            </a:r>
            <a:endParaRPr lang="en-A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28700" lvl="2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Gate 2: Business Case</a:t>
            </a:r>
            <a:endParaRPr lang="en-A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28700" lvl="2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Gate 3: Market Readiness</a:t>
            </a:r>
            <a:endParaRPr lang="en-A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28700" lvl="2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Gate 4: Tender Decision</a:t>
            </a:r>
            <a:endParaRPr lang="en-A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594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15636" y="838200"/>
            <a:ext cx="8229600" cy="1143000"/>
          </a:xfrm>
        </p:spPr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Developments in Victoria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(cont’d)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8709" y="2004291"/>
            <a:ext cx="8229600" cy="4114800"/>
          </a:xfrm>
        </p:spPr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 making framework being established</a:t>
            </a:r>
            <a:endParaRPr lang="en-A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Highly likely first trial DB in Q1 2022 </a:t>
            </a:r>
            <a:endParaRPr lang="en-A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589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628072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Developments in New South Wales</a:t>
            </a:r>
            <a:endParaRPr lang="en-US" dirty="0">
              <a:latin typeface="Arial" panose="020B0604020202020204" pitchFamily="34" charset="0"/>
              <a:ea typeface="Gill Sans MT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1036" y="1741054"/>
            <a:ext cx="8229600" cy="4114800"/>
          </a:xfrm>
        </p:spPr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NSW 10-Point Action Plan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NSW Construction Framework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TfNSW as major client/user (13 of current 20 Dispute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Boards)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Loss of a “champion” in Head Office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TfNSW Training Session for senior executives –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scheduled for March 2022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962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55628-270D-4765-94BC-37ED14922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Developments in New South Wales </a:t>
            </a:r>
            <a:r>
              <a:rPr lang="en-US" sz="1600" b="1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(cont’d)</a:t>
            </a:r>
            <a:endParaRPr lang="en-AU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37048-430E-4014-93FE-2C0069CEF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Construction Industry Leadership Forum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Standard form contract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4392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Developments in Queensland</a:t>
            </a:r>
            <a:endParaRPr lang="en-US" dirty="0">
              <a:latin typeface="Arial" panose="020B0604020202020204" pitchFamily="34" charset="0"/>
              <a:ea typeface="Gill Sans MT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4114800"/>
          </a:xfrm>
        </p:spPr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TMR remains a major user of DBs and an enigma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Devolution of procurement responsibility largely to </a:t>
            </a:r>
            <a:b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12 Regions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Loss of a “champion” in Head Office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Appointment of a General Manager may be important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Potential adoption of “Collaborative Contracting” model also presents opportunities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92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2021 Virtual Advanced Training Workshop </a:t>
            </a:r>
            <a:endParaRPr lang="en-US" sz="3200" dirty="0">
              <a:latin typeface="Arial" panose="020B0604020202020204" pitchFamily="34" charset="0"/>
              <a:ea typeface="Gill Sans MT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/>
          <a:lstStyle/>
          <a:p>
            <a:pPr marL="382588" indent="-496888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18 registrants participated in the Workshop which was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conducted on the DRBF Zoom platform over two half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days – Tuesday 28 and Wednesday 29 September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2020 for four hours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496888">
              <a:lnSpc>
                <a:spcPct val="107000"/>
              </a:lnSpc>
              <a:spcAft>
                <a:spcPts val="800"/>
              </a:spcAft>
              <a:tabLst>
                <a:tab pos="360363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presenters were Day 1: Ron Finlay and Steve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Goldstein; Day 2: Ron Finlay and Barry Tozer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496888">
              <a:lnSpc>
                <a:spcPct val="107000"/>
              </a:lnSpc>
              <a:spcAft>
                <a:spcPts val="800"/>
              </a:spcAft>
              <a:tabLst>
                <a:tab pos="360363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new session on the First DAB Meeting was included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this year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98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2021 Virtual ATW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(cont’d) </a:t>
            </a:r>
            <a:endParaRPr lang="en-US" sz="1600" dirty="0">
              <a:latin typeface="Arial" panose="020B0604020202020204" pitchFamily="34" charset="0"/>
              <a:ea typeface="Gill Sans MT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5655" y="1752600"/>
            <a:ext cx="8229600" cy="4114800"/>
          </a:xfrm>
        </p:spPr>
        <p:txBody>
          <a:bodyPr/>
          <a:lstStyle/>
          <a:p>
            <a:pPr marL="382588" indent="-496888">
              <a:lnSpc>
                <a:spcPct val="107000"/>
              </a:lnSpc>
              <a:spcAft>
                <a:spcPts val="800"/>
              </a:spcAft>
              <a:tabLst>
                <a:tab pos="360363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slide pack was presented on all registrants’ 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screens and the Zoom meeting format also allowed for 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all registrants’ videos to stay on.  In addition to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questions coming through the Chat Room, follow-up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questions happened live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496888">
              <a:lnSpc>
                <a:spcPct val="107000"/>
              </a:lnSpc>
              <a:spcAft>
                <a:spcPts val="800"/>
              </a:spcAft>
              <a:tabLst>
                <a:tab pos="360363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the conclusion of the Workshop an electronic survey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was provided to all registrants.  16/17 responded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providing comments about the presentations, session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papers and other collaterals, or what they would like to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see as subjects in a future ATW.  General ratings were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8/9 out of 10</a:t>
            </a:r>
          </a:p>
        </p:txBody>
      </p:sp>
    </p:spTree>
    <p:extLst>
      <p:ext uri="{BB962C8B-B14F-4D97-AF65-F5344CB8AC3E}">
        <p14:creationId xmlns:p14="http://schemas.microsoft.com/office/powerpoint/2010/main" val="857078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2021 Virtual ATW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(cont’d) </a:t>
            </a:r>
            <a:endParaRPr lang="en-US" sz="1600" dirty="0">
              <a:latin typeface="Arial" panose="020B0604020202020204" pitchFamily="34" charset="0"/>
              <a:ea typeface="Gill Sans MT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114800"/>
          </a:xfrm>
        </p:spPr>
        <p:txBody>
          <a:bodyPr/>
          <a:lstStyle/>
          <a:p>
            <a:pPr marL="382588" indent="-496888">
              <a:lnSpc>
                <a:spcPct val="107000"/>
              </a:lnSpc>
              <a:spcAft>
                <a:spcPts val="800"/>
              </a:spcAft>
              <a:tabLst>
                <a:tab pos="360363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Virtual Workshop overall was very successful. 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Given the state of the world in 2022, the R3 Board will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review the decision whether to hold the Workshop again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virtually or in-person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83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2021 R3 Breakfast Briefings  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9057" y="1872343"/>
            <a:ext cx="8229600" cy="4114800"/>
          </a:xfrm>
        </p:spPr>
        <p:txBody>
          <a:bodyPr/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Breakfast Briefings generally well received</a:t>
            </a:r>
            <a:endParaRPr lang="en-A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Average attendance of 30+ members</a:t>
            </a:r>
            <a:endParaRPr lang="en-A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February – </a:t>
            </a:r>
            <a:r>
              <a:rPr lang="en-US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 Prejudice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Ron Finlay</a:t>
            </a:r>
            <a:endParaRPr lang="en-A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March – </a:t>
            </a:r>
            <a:r>
              <a:rPr lang="en-US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ACA Update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Jon Davies</a:t>
            </a:r>
            <a:endParaRPr lang="en-A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April – </a:t>
            </a:r>
            <a:r>
              <a:rPr lang="en-US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 Writing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Graham Easton</a:t>
            </a:r>
            <a:endParaRPr lang="en-A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 – </a:t>
            </a:r>
            <a:r>
              <a:rPr lang="en-US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Ethical issues in DB practice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Steve Goldstein</a:t>
            </a:r>
            <a:endParaRPr lang="en-A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June – </a:t>
            </a:r>
            <a:r>
              <a:rPr lang="en-US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FIDIC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Kiri Parr</a:t>
            </a:r>
            <a:endParaRPr lang="en-A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July – </a:t>
            </a:r>
            <a:r>
              <a:rPr lang="en-US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does DB Success look like?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Alan McLennan</a:t>
            </a:r>
            <a:endParaRPr lang="en-A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August – </a:t>
            </a:r>
            <a:r>
              <a:rPr lang="en-US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Handling Expert Reports in the DB World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Ian McIntyre</a:t>
            </a:r>
            <a:endParaRPr lang="en-A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54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2021 R3 Breakfast Briefings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(Cont’d)  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5673" y="2029691"/>
            <a:ext cx="8229600" cy="4114800"/>
          </a:xfrm>
        </p:spPr>
        <p:txBody>
          <a:bodyPr/>
          <a:lstStyle/>
          <a:p>
            <a:pPr marL="628650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September –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DB User Experience Marmaray Project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George Sanos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October –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Managing Construction Risks Collaboratively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Barry Tozer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November –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Dispute Avoidance Practice and Procedures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Stephen Callaghan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December –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DRBFR3:  2021:  Year in Review</a:t>
            </a:r>
            <a:endParaRPr lang="en-A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Suggested Topics and speakers for 2022 – awaiting </a:t>
            </a:r>
            <a:b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volunteers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First session:  1 or 8 February 2022</a:t>
            </a:r>
          </a:p>
        </p:txBody>
      </p:sp>
    </p:spTree>
    <p:extLst>
      <p:ext uri="{BB962C8B-B14F-4D97-AF65-F5344CB8AC3E}">
        <p14:creationId xmlns:p14="http://schemas.microsoft.com/office/powerpoint/2010/main" val="305887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Summation </a:t>
            </a:r>
            <a:r>
              <a:rPr lang="en-US" sz="32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4114800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2021 was affected by COVID-19 lockdowns in most states</a:t>
            </a:r>
          </a:p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DRBFR3 activities continued in electronic format</a:t>
            </a:r>
          </a:p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DBs continued, also mostly in electronic form</a:t>
            </a:r>
          </a:p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DRBFR3 emphasis on educating Clients, Users and Advisers</a:t>
            </a:r>
          </a:p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DRBFR3 to become more active to support the DB model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8229600" cy="1143000"/>
          </a:xfrm>
        </p:spPr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DRBF Website - CVs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2582" y="1905000"/>
            <a:ext cx="8229600" cy="4114800"/>
          </a:xfrm>
        </p:spPr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All DRBF members have access to the international </a:t>
            </a:r>
            <a:b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website: www.drb.org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Please ensure your Profile/CVs are up to date as we </a:t>
            </a:r>
            <a:b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refer potential Users to that website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DRBF tutorial video</a:t>
            </a:r>
            <a:br>
              <a:rPr lang="en-A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on the Region 3</a:t>
            </a:r>
            <a:br>
              <a:rPr lang="en-A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 of the website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91916F-DE99-408F-B411-1944E0BDF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3657600"/>
            <a:ext cx="4200710" cy="2774474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A8D3914B-FB36-4A53-8C2E-2391FBD4060C}"/>
              </a:ext>
            </a:extLst>
          </p:cNvPr>
          <p:cNvSpPr/>
          <p:nvPr/>
        </p:nvSpPr>
        <p:spPr>
          <a:xfrm>
            <a:off x="3276600" y="52578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36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81749-7A13-4D39-8796-D4C10690D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838200"/>
            <a:ext cx="8229600" cy="914400"/>
          </a:xfrm>
        </p:spPr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DRBF Website – CVs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(cont’d)</a:t>
            </a:r>
            <a:endParaRPr lang="en-AU" sz="16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2158083-B9FC-42F8-8A28-CC88E1BCB3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388" y="1752600"/>
            <a:ext cx="7775223" cy="475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336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81749-7A13-4D39-8796-D4C10690D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DRBF Website – CVs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(cont’d)</a:t>
            </a:r>
            <a:endParaRPr lang="en-AU" sz="16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5444C12-3239-4EFD-A14B-BFDA99F2F8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828800"/>
            <a:ext cx="7775223" cy="4373563"/>
          </a:xfrm>
        </p:spPr>
      </p:pic>
    </p:spTree>
    <p:extLst>
      <p:ext uri="{BB962C8B-B14F-4D97-AF65-F5344CB8AC3E}">
        <p14:creationId xmlns:p14="http://schemas.microsoft.com/office/powerpoint/2010/main" val="1916251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81749-7A13-4D39-8796-D4C10690D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838200"/>
            <a:ext cx="8229600" cy="914400"/>
          </a:xfrm>
        </p:spPr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DRBF Website – CVs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(cont’d)</a:t>
            </a:r>
            <a:endParaRPr lang="en-AU" sz="16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4ABA86B-3294-4AFD-9953-47D8911F42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766455"/>
            <a:ext cx="7775223" cy="4373563"/>
          </a:xfrm>
        </p:spPr>
      </p:pic>
    </p:spTree>
    <p:extLst>
      <p:ext uri="{BB962C8B-B14F-4D97-AF65-F5344CB8AC3E}">
        <p14:creationId xmlns:p14="http://schemas.microsoft.com/office/powerpoint/2010/main" val="2661828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DRBF R3 Submissions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4114800"/>
          </a:xfrm>
        </p:spPr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NSW Treasury PPP Guidelines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TMR and IAQ Collaborative Contract Charter 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Newcastle Inner City By-Pass Project (separation of avoidance and decision-making)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Sydney Metro IDAR Panel for Western Metro and Western Sydney Airport Metro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287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0273" y="609599"/>
            <a:ext cx="8229600" cy="1143000"/>
          </a:xfrm>
        </p:spPr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Educating Owners/Users/Advisers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114800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New DBs will only come from persistence</a:t>
            </a:r>
          </a:p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DB track record in Australia outstanding </a:t>
            </a:r>
          </a:p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107 projects ($59.96 million) and no dispute resulting in litigation, judgment or arbitral award – all within Project/Contract/DAB/DB</a:t>
            </a:r>
          </a:p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Every R3 member is an advocate</a:t>
            </a:r>
          </a:p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Please find opportunities</a:t>
            </a:r>
          </a:p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Public or private sector</a:t>
            </a:r>
          </a:p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R3 will provide support and resources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483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43A81-E007-4C12-BD2D-993A82E6A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Educating Owners/Users/Advisers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AU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7D9FF-47E8-4E08-9117-B61B2D5DE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Example:  New Bridgewater Bridge, Hobart</a:t>
            </a:r>
          </a:p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Infrastructure Australia Guidelines </a:t>
            </a:r>
          </a:p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Construction Industry Leadership Forum (NSW, Victoria, possibly Queensland)</a:t>
            </a:r>
          </a:p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Office of Projects Victoria – Trial of DAB</a:t>
            </a:r>
            <a:r>
              <a:rPr lang="en-A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5586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Forward Planning (2022)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4114800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Continuing Outreach activities</a:t>
            </a:r>
          </a:p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DRBF R3 Conference (July/August 2022 in Brisbane)</a:t>
            </a:r>
          </a:p>
          <a:p>
            <a:pPr>
              <a:lnSpc>
                <a:spcPct val="107000"/>
              </a:lnSpc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Future opportunity - Brisbane Olympics 2032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9936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3657" y="1838327"/>
            <a:ext cx="7696200" cy="1133475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MEMBER FEEDBACK</a:t>
            </a:r>
            <a:br>
              <a:rPr lang="en-US" dirty="0"/>
            </a:br>
            <a:r>
              <a:rPr lang="en-US" dirty="0"/>
              <a:t>QUESTIONS / COMMENTS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9820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914400"/>
          </a:xfrm>
        </p:spPr>
        <p:txBody>
          <a:bodyPr/>
          <a:lstStyle/>
          <a:p>
            <a:pPr algn="l"/>
            <a: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  <a:t>DRBF   </a:t>
            </a:r>
            <a:endParaRPr lang="en-A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673" y="2133600"/>
            <a:ext cx="8229600" cy="4373563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Website:	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www.drb.org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0">
              <a:spcBef>
                <a:spcPts val="600"/>
              </a:spcBef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Email: 	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info@drb.org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lvl="0" indent="0">
              <a:buNone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  <a:t>DRBF Region 3 </a:t>
            </a:r>
            <a:endParaRPr lang="en-A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Website:	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www.drbf.org.au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spcBef>
                <a:spcPts val="600"/>
              </a:spcBef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Email: 	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admin@drbf.org.au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buNone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A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73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DRBF Membership 2021</a:t>
            </a:r>
            <a:r>
              <a:rPr lang="en-US" sz="32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4114800"/>
          </a:xfrm>
        </p:spPr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Region 1 (North America): 259 </a:t>
            </a:r>
            <a:endParaRPr lang="en-AU" sz="2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Region 2 (Rest of the World): 491</a:t>
            </a:r>
            <a:endParaRPr lang="en-AU" sz="2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Region 3 (Australia and NZ): 83 (with 80 being available for DB roles, and of whom 72 have participated in at least one Advanced Training Workshop)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Total:  833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1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Dispute Boards in Region 3  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1055" y="1828800"/>
            <a:ext cx="8229600" cy="4114800"/>
          </a:xfrm>
        </p:spPr>
        <p:txBody>
          <a:bodyPr/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New in 2021 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AU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Bruce Highway, Cooroy to Curra Section D / Contract 1</a:t>
            </a:r>
          </a:p>
          <a:p>
            <a:pPr lvl="1">
              <a:lnSpc>
                <a:spcPct val="107000"/>
              </a:lnSpc>
            </a:pPr>
            <a:r>
              <a:rPr lang="en-AU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Bruce Highway, </a:t>
            </a:r>
            <a:r>
              <a:rPr lang="en-AU" sz="2200" dirty="0">
                <a:latin typeface="Arial" panose="020B0604020202020204" pitchFamily="34" charset="0"/>
                <a:cs typeface="Arial" panose="020B0604020202020204" pitchFamily="34" charset="0"/>
              </a:rPr>
              <a:t>Cooroy to Curra Section D / Contract 2</a:t>
            </a:r>
          </a:p>
          <a:p>
            <a:pPr lvl="1">
              <a:lnSpc>
                <a:spcPct val="107000"/>
              </a:lnSpc>
            </a:pPr>
            <a:r>
              <a:rPr lang="en-AU" sz="2200" dirty="0">
                <a:latin typeface="Arial" panose="020B0604020202020204" pitchFamily="34" charset="0"/>
                <a:cs typeface="Arial" panose="020B0604020202020204" pitchFamily="34" charset="0"/>
              </a:rPr>
              <a:t>Gateway Project, Sydney Airport </a:t>
            </a:r>
          </a:p>
          <a:p>
            <a:pPr lvl="1">
              <a:lnSpc>
                <a:spcPct val="107000"/>
              </a:lnSpc>
            </a:pPr>
            <a:r>
              <a:rPr lang="en-AU" sz="2200" dirty="0">
                <a:latin typeface="Arial" panose="020B0604020202020204" pitchFamily="34" charset="0"/>
                <a:cs typeface="Arial" panose="020B0604020202020204" pitchFamily="34" charset="0"/>
              </a:rPr>
              <a:t>M6 Motorway Stage 1, Sydney</a:t>
            </a:r>
          </a:p>
          <a:p>
            <a:pPr lvl="1">
              <a:lnSpc>
                <a:spcPct val="107000"/>
              </a:lnSpc>
            </a:pPr>
            <a:r>
              <a:rPr lang="en-AU" sz="2200" dirty="0">
                <a:latin typeface="Arial" panose="020B0604020202020204" pitchFamily="34" charset="0"/>
                <a:cs typeface="Arial" panose="020B0604020202020204" pitchFamily="34" charset="0"/>
              </a:rPr>
              <a:t>Sydney Road Assets Performance (SRAP) Contract (Harbour Zone)</a:t>
            </a:r>
          </a:p>
          <a:p>
            <a:pPr lvl="1">
              <a:lnSpc>
                <a:spcPct val="107000"/>
              </a:lnSpc>
            </a:pPr>
            <a:r>
              <a:rPr lang="en-AU" sz="2200" dirty="0">
                <a:latin typeface="Arial" panose="020B0604020202020204" pitchFamily="34" charset="0"/>
                <a:cs typeface="Arial" panose="020B0604020202020204" pitchFamily="34" charset="0"/>
              </a:rPr>
              <a:t>Sydney Road Assets Performance (SRAP) Contract (Parkland Zone and Regional ITS)</a:t>
            </a:r>
          </a:p>
          <a:p>
            <a:pPr lvl="1">
              <a:lnSpc>
                <a:spcPct val="107000"/>
              </a:lnSpc>
            </a:pPr>
            <a:r>
              <a:rPr lang="en-AU" sz="2200" dirty="0">
                <a:latin typeface="Arial" panose="020B0604020202020204" pitchFamily="34" charset="0"/>
                <a:cs typeface="Arial" panose="020B0604020202020204" pitchFamily="34" charset="0"/>
              </a:rPr>
              <a:t>Sydney Road Assets Performance (SRAP) Contract (River Zone)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562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Dispute Boards in Region 3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(Cont’d)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4114800"/>
          </a:xfrm>
        </p:spPr>
        <p:txBody>
          <a:bodyPr/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Continuing in 2021:</a:t>
            </a:r>
          </a:p>
          <a:p>
            <a:pPr lvl="1"/>
            <a:r>
              <a:rPr lang="en-A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Carmichael Rail Line Project, Qld </a:t>
            </a:r>
            <a:endParaRPr lang="en-A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Colossus: Provisioning and Networks Field Services </a:t>
            </a:r>
          </a:p>
          <a:p>
            <a:pPr lvl="1">
              <a:lnSpc>
                <a:spcPct val="107000"/>
              </a:lnSpc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Ipswich Motorway Rocklea to Darra Stage 1, Qld</a:t>
            </a:r>
          </a:p>
          <a:p>
            <a:pPr lvl="1">
              <a:lnSpc>
                <a:spcPct val="107000"/>
              </a:lnSpc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Megalodon 5G Rollout #1 </a:t>
            </a:r>
          </a:p>
          <a:p>
            <a:pPr lvl="1">
              <a:lnSpc>
                <a:spcPct val="107000"/>
              </a:lnSpc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Megalodon 5G Rollout #2 </a:t>
            </a:r>
          </a:p>
          <a:p>
            <a:pPr lvl="1">
              <a:lnSpc>
                <a:spcPct val="107000"/>
              </a:lnSpc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Megalodon 5G Rollout #4 </a:t>
            </a:r>
          </a:p>
          <a:p>
            <a:pPr lvl="1">
              <a:lnSpc>
                <a:spcPct val="107000"/>
              </a:lnSpc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Moorebank Intermodal Project</a:t>
            </a:r>
          </a:p>
          <a:p>
            <a:pPr lvl="1">
              <a:lnSpc>
                <a:spcPct val="107000"/>
              </a:lnSpc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Nowra Bridge - Second Crossing   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147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Dispute Boards in Region 3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(Cont’d)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4114800"/>
          </a:xfrm>
        </p:spPr>
        <p:txBody>
          <a:bodyPr/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Continuing in 2021:</a:t>
            </a:r>
          </a:p>
          <a:p>
            <a:pPr lvl="1">
              <a:lnSpc>
                <a:spcPct val="107000"/>
              </a:lnSpc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Parramatta Light Rail (PPP) </a:t>
            </a:r>
          </a:p>
          <a:p>
            <a:pPr lvl="1">
              <a:lnSpc>
                <a:spcPct val="107000"/>
              </a:lnSpc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Parramatta Light Rail: Infrastructure </a:t>
            </a:r>
          </a:p>
          <a:p>
            <a:pPr lvl="1">
              <a:lnSpc>
                <a:spcPct val="107000"/>
              </a:lnSpc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Princes Highway - Batemans Bay Bridge </a:t>
            </a:r>
          </a:p>
          <a:p>
            <a:pPr lvl="1">
              <a:lnSpc>
                <a:spcPct val="107000"/>
              </a:lnSpc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Rozelle Interchange (M4 and M5 Connection)</a:t>
            </a:r>
          </a:p>
          <a:p>
            <a:pPr lvl="1">
              <a:lnSpc>
                <a:spcPct val="107000"/>
              </a:lnSpc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Snowy Hydro 2.0 Project 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Total value of current projects: &gt; $16 billion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Number of DB members serving: 35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544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371600"/>
          </a:xfrm>
        </p:spPr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Status of the DRBF R3 Mentoring Program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1"/>
          </a:xfrm>
        </p:spPr>
        <p:txBody>
          <a:bodyPr/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Two, possibly three, Mentor arrangements underway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Expressions of interest sought from Mentors and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Mentees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Process for matching Mentor and Mentee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steps:</a:t>
            </a:r>
          </a:p>
          <a:p>
            <a:pPr marL="628650" lvl="1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Obtaining the consent of fellow DAB members</a:t>
            </a:r>
            <a:endParaRPr lang="en-A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28650" lvl="1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 of Deed Poll (conflict declaration and confidentiality)</a:t>
            </a:r>
            <a:endParaRPr lang="en-A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28650" lvl="1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Obtaining the consent of the DAB parties</a:t>
            </a:r>
            <a:endParaRPr lang="en-A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389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Status of the DRBF R3 Mentoring Program 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(cont’d)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4114800"/>
          </a:xfrm>
        </p:spPr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Successful engagement and establishment of Mentor/Mentee relationships on:</a:t>
            </a:r>
            <a:endParaRPr lang="en-A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Parramatta Light Rail</a:t>
            </a:r>
            <a:endParaRPr lang="en-A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28650" lvl="1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Rozelle Interchange</a:t>
            </a:r>
          </a:p>
          <a:p>
            <a:pPr marL="3429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Likely soon:</a:t>
            </a:r>
            <a:r>
              <a:rPr lang="en-A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A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28650" lvl="1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Sydney Gateway Project</a:t>
            </a:r>
            <a:endParaRPr lang="en-A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 matches continuing to be sought</a:t>
            </a:r>
            <a:endParaRPr lang="en-A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971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Developments in Victoria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4114800"/>
          </a:xfrm>
        </p:spPr>
        <p:txBody>
          <a:bodyPr/>
          <a:lstStyle/>
          <a:p>
            <a:pPr marL="341313" indent="-341313">
              <a:lnSpc>
                <a:spcPct val="107000"/>
              </a:lnSpc>
              <a:spcAft>
                <a:spcPts val="800"/>
              </a:spcAft>
              <a:tabLst>
                <a:tab pos="360363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DRBF first approached Office of Projects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Victoria (OPV) in July 2019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indent="-341313">
              <a:lnSpc>
                <a:spcPct val="107000"/>
              </a:lnSpc>
              <a:spcAft>
                <a:spcPts val="800"/>
              </a:spcAft>
              <a:tabLst>
                <a:tab pos="360363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Persistence led to provisional acceptance and a Survey being undertaken by OPV through Infrastructure Australia Group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indent="-341313">
              <a:lnSpc>
                <a:spcPct val="107000"/>
              </a:lnSpc>
              <a:spcAft>
                <a:spcPts val="800"/>
              </a:spcAft>
              <a:tabLst>
                <a:tab pos="360363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Resulted in a recommendation to Victorian Treasury in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December 2020 of an “If not, Why not” approach for use   of a DB on all High Value/High Risk (HVHR) projects 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738100"/>
      </p:ext>
    </p:extLst>
  </p:cSld>
  <p:clrMapOvr>
    <a:masterClrMapping/>
  </p:clrMapOvr>
</p:sld>
</file>

<file path=ppt/theme/theme1.xml><?xml version="1.0" encoding="utf-8"?>
<a:theme xmlns:a="http://schemas.openxmlformats.org/drawingml/2006/main" name="DRBF (3)">
  <a:themeElements>
    <a:clrScheme name="Custom 2">
      <a:dk1>
        <a:srgbClr val="000000"/>
      </a:dk1>
      <a:lt1>
        <a:srgbClr val="FFFFFF"/>
      </a:lt1>
      <a:dk2>
        <a:srgbClr val="153761"/>
      </a:dk2>
      <a:lt2>
        <a:srgbClr val="65B2EE"/>
      </a:lt2>
      <a:accent1>
        <a:srgbClr val="5EA3EA"/>
      </a:accent1>
      <a:accent2>
        <a:srgbClr val="FCF6FF"/>
      </a:accent2>
      <a:accent3>
        <a:srgbClr val="EDFBF2"/>
      </a:accent3>
      <a:accent4>
        <a:srgbClr val="F8F5FF"/>
      </a:accent4>
      <a:accent5>
        <a:srgbClr val="FDF3F7"/>
      </a:accent5>
      <a:accent6>
        <a:srgbClr val="F6F6FF"/>
      </a:accent6>
      <a:hlink>
        <a:srgbClr val="0000FF"/>
      </a:hlink>
      <a:folHlink>
        <a:srgbClr val="81D26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</TotalTime>
  <Words>1332</Words>
  <Application>Microsoft Office PowerPoint</Application>
  <PresentationFormat>On-screen Show (4:3)</PresentationFormat>
  <Paragraphs>151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Adobe Caslon Pro</vt:lpstr>
      <vt:lpstr>Arial</vt:lpstr>
      <vt:lpstr>Calibri</vt:lpstr>
      <vt:lpstr>Gill Sans MT</vt:lpstr>
      <vt:lpstr>Lucida Grande</vt:lpstr>
      <vt:lpstr>Wingdings</vt:lpstr>
      <vt:lpstr>DRBF (3)</vt:lpstr>
      <vt:lpstr>DRBF R3 Breakfast Briefings December 2021</vt:lpstr>
      <vt:lpstr>Summation  </vt:lpstr>
      <vt:lpstr>DRBF Membership 2021 </vt:lpstr>
      <vt:lpstr>Dispute Boards in Region 3    </vt:lpstr>
      <vt:lpstr>Dispute Boards in Region 3  (Cont’d)    </vt:lpstr>
      <vt:lpstr>Dispute Boards in Region 3  (Cont’d)    </vt:lpstr>
      <vt:lpstr>Status of the DRBF R3 Mentoring Program </vt:lpstr>
      <vt:lpstr>Status of the DRBF R3 Mentoring Program   (cont’d) </vt:lpstr>
      <vt:lpstr>Developments in Victoria  </vt:lpstr>
      <vt:lpstr>Developments in Victoria  (cont’d)  </vt:lpstr>
      <vt:lpstr>Developments in Victoria  (cont’d)  </vt:lpstr>
      <vt:lpstr>Developments in New South Wales</vt:lpstr>
      <vt:lpstr>Developments in New South Wales (cont’d)</vt:lpstr>
      <vt:lpstr>Developments in Queensland</vt:lpstr>
      <vt:lpstr>2021 Virtual Advanced Training Workshop </vt:lpstr>
      <vt:lpstr>2021 Virtual ATW  (cont’d) </vt:lpstr>
      <vt:lpstr>2021 Virtual ATW  (cont’d) </vt:lpstr>
      <vt:lpstr>2021 R3 Breakfast Briefings    </vt:lpstr>
      <vt:lpstr>2021 R3 Breakfast Briefings  (Cont’d)    </vt:lpstr>
      <vt:lpstr>DRBF Website - CVs</vt:lpstr>
      <vt:lpstr>DRBF Website – CVs (cont’d)</vt:lpstr>
      <vt:lpstr>DRBF Website – CVs (cont’d)</vt:lpstr>
      <vt:lpstr>DRBF Website – CVs (cont’d)</vt:lpstr>
      <vt:lpstr>DRBF R3 Submissions</vt:lpstr>
      <vt:lpstr>Educating Owners/Users/Advisers</vt:lpstr>
      <vt:lpstr>Educating Owners/Users/Advisers (cont)</vt:lpstr>
      <vt:lpstr>Forward Planning (2022)</vt:lpstr>
      <vt:lpstr> MEMBER FEEDBACK QUESTIONS / COMMENTS</vt:lpstr>
      <vt:lpstr>DRBF   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McGough</dc:creator>
  <cp:lastModifiedBy>Ann Russo</cp:lastModifiedBy>
  <cp:revision>53</cp:revision>
  <dcterms:created xsi:type="dcterms:W3CDTF">2011-02-24T15:45:49Z</dcterms:created>
  <dcterms:modified xsi:type="dcterms:W3CDTF">2021-11-29T23:30:47Z</dcterms:modified>
</cp:coreProperties>
</file>